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7E22A-D661-D99C-99AA-01215AC1E4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3D974BDA-AD19-C6AF-30D6-BF9FBAF30D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FDB965F0-9D3F-1AB9-A806-6916F6201CB8}"/>
              </a:ext>
            </a:extLst>
          </p:cNvPr>
          <p:cNvSpPr>
            <a:spLocks noGrp="1"/>
          </p:cNvSpPr>
          <p:nvPr>
            <p:ph type="dt" sz="half" idx="10"/>
          </p:nvPr>
        </p:nvSpPr>
        <p:spPr/>
        <p:txBody>
          <a:bodyPr/>
          <a:lstStyle/>
          <a:p>
            <a:fld id="{3202A84A-8FF5-463A-B6C4-B8B13BADBC31}" type="datetimeFigureOut">
              <a:rPr lang="tr-TR" smtClean="0"/>
              <a:t>21.07.2023</a:t>
            </a:fld>
            <a:endParaRPr lang="tr-TR"/>
          </a:p>
        </p:txBody>
      </p:sp>
      <p:sp>
        <p:nvSpPr>
          <p:cNvPr id="5" name="Footer Placeholder 4">
            <a:extLst>
              <a:ext uri="{FF2B5EF4-FFF2-40B4-BE49-F238E27FC236}">
                <a16:creationId xmlns:a16="http://schemas.microsoft.com/office/drawing/2014/main" id="{21C5F0AA-9B88-30EA-8642-7ADC575ECAD7}"/>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5738FC75-0055-8026-642B-D2B9908DD870}"/>
              </a:ext>
            </a:extLst>
          </p:cNvPr>
          <p:cNvSpPr>
            <a:spLocks noGrp="1"/>
          </p:cNvSpPr>
          <p:nvPr>
            <p:ph type="sldNum" sz="quarter" idx="12"/>
          </p:nvPr>
        </p:nvSpPr>
        <p:spPr/>
        <p:txBody>
          <a:bodyPr/>
          <a:lstStyle/>
          <a:p>
            <a:fld id="{6B85134D-A78E-4DEC-8A56-7F4058C0488A}" type="slidenum">
              <a:rPr lang="tr-TR" smtClean="0"/>
              <a:t>‹#›</a:t>
            </a:fld>
            <a:endParaRPr lang="tr-TR"/>
          </a:p>
        </p:txBody>
      </p:sp>
    </p:spTree>
    <p:extLst>
      <p:ext uri="{BB962C8B-B14F-4D97-AF65-F5344CB8AC3E}">
        <p14:creationId xmlns:p14="http://schemas.microsoft.com/office/powerpoint/2010/main" val="106764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6650A-917A-AB20-D56C-787E1E801D9D}"/>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4DFE7778-3A25-F875-FAF6-B860696F02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889BD1C2-938C-1B62-E792-DC2941A30717}"/>
              </a:ext>
            </a:extLst>
          </p:cNvPr>
          <p:cNvSpPr>
            <a:spLocks noGrp="1"/>
          </p:cNvSpPr>
          <p:nvPr>
            <p:ph type="dt" sz="half" idx="10"/>
          </p:nvPr>
        </p:nvSpPr>
        <p:spPr/>
        <p:txBody>
          <a:bodyPr/>
          <a:lstStyle/>
          <a:p>
            <a:fld id="{3202A84A-8FF5-463A-B6C4-B8B13BADBC31}" type="datetimeFigureOut">
              <a:rPr lang="tr-TR" smtClean="0"/>
              <a:t>21.07.2023</a:t>
            </a:fld>
            <a:endParaRPr lang="tr-TR"/>
          </a:p>
        </p:txBody>
      </p:sp>
      <p:sp>
        <p:nvSpPr>
          <p:cNvPr id="5" name="Footer Placeholder 4">
            <a:extLst>
              <a:ext uri="{FF2B5EF4-FFF2-40B4-BE49-F238E27FC236}">
                <a16:creationId xmlns:a16="http://schemas.microsoft.com/office/drawing/2014/main" id="{ACFFF274-D60B-3C66-2F53-AFA9F5198DB3}"/>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20F749EF-A20E-93E7-2545-E2C0C47F94C2}"/>
              </a:ext>
            </a:extLst>
          </p:cNvPr>
          <p:cNvSpPr>
            <a:spLocks noGrp="1"/>
          </p:cNvSpPr>
          <p:nvPr>
            <p:ph type="sldNum" sz="quarter" idx="12"/>
          </p:nvPr>
        </p:nvSpPr>
        <p:spPr/>
        <p:txBody>
          <a:bodyPr/>
          <a:lstStyle/>
          <a:p>
            <a:fld id="{6B85134D-A78E-4DEC-8A56-7F4058C0488A}" type="slidenum">
              <a:rPr lang="tr-TR" smtClean="0"/>
              <a:t>‹#›</a:t>
            </a:fld>
            <a:endParaRPr lang="tr-TR"/>
          </a:p>
        </p:txBody>
      </p:sp>
    </p:spTree>
    <p:extLst>
      <p:ext uri="{BB962C8B-B14F-4D97-AF65-F5344CB8AC3E}">
        <p14:creationId xmlns:p14="http://schemas.microsoft.com/office/powerpoint/2010/main" val="3716744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0D21D3-0116-A1DC-F18D-196D6D130A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4CB135C7-9246-A3AE-EBF2-EC6824CBCE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2C15203E-4721-8209-5365-2706D74A0003}"/>
              </a:ext>
            </a:extLst>
          </p:cNvPr>
          <p:cNvSpPr>
            <a:spLocks noGrp="1"/>
          </p:cNvSpPr>
          <p:nvPr>
            <p:ph type="dt" sz="half" idx="10"/>
          </p:nvPr>
        </p:nvSpPr>
        <p:spPr/>
        <p:txBody>
          <a:bodyPr/>
          <a:lstStyle/>
          <a:p>
            <a:fld id="{3202A84A-8FF5-463A-B6C4-B8B13BADBC31}" type="datetimeFigureOut">
              <a:rPr lang="tr-TR" smtClean="0"/>
              <a:t>21.07.2023</a:t>
            </a:fld>
            <a:endParaRPr lang="tr-TR"/>
          </a:p>
        </p:txBody>
      </p:sp>
      <p:sp>
        <p:nvSpPr>
          <p:cNvPr id="5" name="Footer Placeholder 4">
            <a:extLst>
              <a:ext uri="{FF2B5EF4-FFF2-40B4-BE49-F238E27FC236}">
                <a16:creationId xmlns:a16="http://schemas.microsoft.com/office/drawing/2014/main" id="{C62B7AAA-EC36-DD3C-136A-C39B124BE3C1}"/>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63794408-049C-FD28-9739-730FC81241E6}"/>
              </a:ext>
            </a:extLst>
          </p:cNvPr>
          <p:cNvSpPr>
            <a:spLocks noGrp="1"/>
          </p:cNvSpPr>
          <p:nvPr>
            <p:ph type="sldNum" sz="quarter" idx="12"/>
          </p:nvPr>
        </p:nvSpPr>
        <p:spPr/>
        <p:txBody>
          <a:bodyPr/>
          <a:lstStyle/>
          <a:p>
            <a:fld id="{6B85134D-A78E-4DEC-8A56-7F4058C0488A}" type="slidenum">
              <a:rPr lang="tr-TR" smtClean="0"/>
              <a:t>‹#›</a:t>
            </a:fld>
            <a:endParaRPr lang="tr-TR"/>
          </a:p>
        </p:txBody>
      </p:sp>
    </p:spTree>
    <p:extLst>
      <p:ext uri="{BB962C8B-B14F-4D97-AF65-F5344CB8AC3E}">
        <p14:creationId xmlns:p14="http://schemas.microsoft.com/office/powerpoint/2010/main" val="2301126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7C3A2-8214-2A01-2D8F-31D8B00928B7}"/>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52B52B79-E143-0A3C-CA0A-DC40F6A8CF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07DFCFDB-63E3-68DF-B430-27A4C3EA148E}"/>
              </a:ext>
            </a:extLst>
          </p:cNvPr>
          <p:cNvSpPr>
            <a:spLocks noGrp="1"/>
          </p:cNvSpPr>
          <p:nvPr>
            <p:ph type="dt" sz="half" idx="10"/>
          </p:nvPr>
        </p:nvSpPr>
        <p:spPr/>
        <p:txBody>
          <a:bodyPr/>
          <a:lstStyle/>
          <a:p>
            <a:fld id="{3202A84A-8FF5-463A-B6C4-B8B13BADBC31}" type="datetimeFigureOut">
              <a:rPr lang="tr-TR" smtClean="0"/>
              <a:t>21.07.2023</a:t>
            </a:fld>
            <a:endParaRPr lang="tr-TR"/>
          </a:p>
        </p:txBody>
      </p:sp>
      <p:sp>
        <p:nvSpPr>
          <p:cNvPr id="5" name="Footer Placeholder 4">
            <a:extLst>
              <a:ext uri="{FF2B5EF4-FFF2-40B4-BE49-F238E27FC236}">
                <a16:creationId xmlns:a16="http://schemas.microsoft.com/office/drawing/2014/main" id="{9C95C4C2-2D08-4A65-B337-40C1AE2291B7}"/>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BBF16E40-8747-1C0A-9E6E-4F0C5246402F}"/>
              </a:ext>
            </a:extLst>
          </p:cNvPr>
          <p:cNvSpPr>
            <a:spLocks noGrp="1"/>
          </p:cNvSpPr>
          <p:nvPr>
            <p:ph type="sldNum" sz="quarter" idx="12"/>
          </p:nvPr>
        </p:nvSpPr>
        <p:spPr/>
        <p:txBody>
          <a:bodyPr/>
          <a:lstStyle/>
          <a:p>
            <a:fld id="{6B85134D-A78E-4DEC-8A56-7F4058C0488A}" type="slidenum">
              <a:rPr lang="tr-TR" smtClean="0"/>
              <a:t>‹#›</a:t>
            </a:fld>
            <a:endParaRPr lang="tr-TR"/>
          </a:p>
        </p:txBody>
      </p:sp>
    </p:spTree>
    <p:extLst>
      <p:ext uri="{BB962C8B-B14F-4D97-AF65-F5344CB8AC3E}">
        <p14:creationId xmlns:p14="http://schemas.microsoft.com/office/powerpoint/2010/main" val="299559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D8012-F3FC-C41E-CDCB-FF6E5DEFA6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34A43BBC-6E90-CCB8-3A5E-5842B99184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63FC13-AA3F-1992-7D19-EB7E753E2AB3}"/>
              </a:ext>
            </a:extLst>
          </p:cNvPr>
          <p:cNvSpPr>
            <a:spLocks noGrp="1"/>
          </p:cNvSpPr>
          <p:nvPr>
            <p:ph type="dt" sz="half" idx="10"/>
          </p:nvPr>
        </p:nvSpPr>
        <p:spPr/>
        <p:txBody>
          <a:bodyPr/>
          <a:lstStyle/>
          <a:p>
            <a:fld id="{3202A84A-8FF5-463A-B6C4-B8B13BADBC31}" type="datetimeFigureOut">
              <a:rPr lang="tr-TR" smtClean="0"/>
              <a:t>21.07.2023</a:t>
            </a:fld>
            <a:endParaRPr lang="tr-TR"/>
          </a:p>
        </p:txBody>
      </p:sp>
      <p:sp>
        <p:nvSpPr>
          <p:cNvPr id="5" name="Footer Placeholder 4">
            <a:extLst>
              <a:ext uri="{FF2B5EF4-FFF2-40B4-BE49-F238E27FC236}">
                <a16:creationId xmlns:a16="http://schemas.microsoft.com/office/drawing/2014/main" id="{B6D83760-8925-89FA-D306-32E38253DCFB}"/>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0A15BA96-3916-4EE0-6E28-EEB25FAC4426}"/>
              </a:ext>
            </a:extLst>
          </p:cNvPr>
          <p:cNvSpPr>
            <a:spLocks noGrp="1"/>
          </p:cNvSpPr>
          <p:nvPr>
            <p:ph type="sldNum" sz="quarter" idx="12"/>
          </p:nvPr>
        </p:nvSpPr>
        <p:spPr/>
        <p:txBody>
          <a:bodyPr/>
          <a:lstStyle/>
          <a:p>
            <a:fld id="{6B85134D-A78E-4DEC-8A56-7F4058C0488A}" type="slidenum">
              <a:rPr lang="tr-TR" smtClean="0"/>
              <a:t>‹#›</a:t>
            </a:fld>
            <a:endParaRPr lang="tr-TR"/>
          </a:p>
        </p:txBody>
      </p:sp>
    </p:spTree>
    <p:extLst>
      <p:ext uri="{BB962C8B-B14F-4D97-AF65-F5344CB8AC3E}">
        <p14:creationId xmlns:p14="http://schemas.microsoft.com/office/powerpoint/2010/main" val="406655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31BF2-9B8D-969F-FD3C-EF62C9921B54}"/>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404669F3-8C5E-B344-6248-8BFA26B5DF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BD10637B-B0B4-909E-0B9B-F84D905E4A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CBCDBD90-46AA-BCA2-C708-3A51F51C5A3D}"/>
              </a:ext>
            </a:extLst>
          </p:cNvPr>
          <p:cNvSpPr>
            <a:spLocks noGrp="1"/>
          </p:cNvSpPr>
          <p:nvPr>
            <p:ph type="dt" sz="half" idx="10"/>
          </p:nvPr>
        </p:nvSpPr>
        <p:spPr/>
        <p:txBody>
          <a:bodyPr/>
          <a:lstStyle/>
          <a:p>
            <a:fld id="{3202A84A-8FF5-463A-B6C4-B8B13BADBC31}" type="datetimeFigureOut">
              <a:rPr lang="tr-TR" smtClean="0"/>
              <a:t>21.07.2023</a:t>
            </a:fld>
            <a:endParaRPr lang="tr-TR"/>
          </a:p>
        </p:txBody>
      </p:sp>
      <p:sp>
        <p:nvSpPr>
          <p:cNvPr id="6" name="Footer Placeholder 5">
            <a:extLst>
              <a:ext uri="{FF2B5EF4-FFF2-40B4-BE49-F238E27FC236}">
                <a16:creationId xmlns:a16="http://schemas.microsoft.com/office/drawing/2014/main" id="{3EA8A493-F578-14B0-DE47-A85A029FD3D6}"/>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61E7F19C-C41A-EE4E-3656-C02EFF6A49F3}"/>
              </a:ext>
            </a:extLst>
          </p:cNvPr>
          <p:cNvSpPr>
            <a:spLocks noGrp="1"/>
          </p:cNvSpPr>
          <p:nvPr>
            <p:ph type="sldNum" sz="quarter" idx="12"/>
          </p:nvPr>
        </p:nvSpPr>
        <p:spPr/>
        <p:txBody>
          <a:bodyPr/>
          <a:lstStyle/>
          <a:p>
            <a:fld id="{6B85134D-A78E-4DEC-8A56-7F4058C0488A}" type="slidenum">
              <a:rPr lang="tr-TR" smtClean="0"/>
              <a:t>‹#›</a:t>
            </a:fld>
            <a:endParaRPr lang="tr-TR"/>
          </a:p>
        </p:txBody>
      </p:sp>
    </p:spTree>
    <p:extLst>
      <p:ext uri="{BB962C8B-B14F-4D97-AF65-F5344CB8AC3E}">
        <p14:creationId xmlns:p14="http://schemas.microsoft.com/office/powerpoint/2010/main" val="269542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148E1-F932-ED67-261E-7DBAF52AAB27}"/>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109C102A-1D52-FB0B-F7E7-CF815DEA91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25F4DF-E371-901F-3FA3-4374ED224E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FF28AC13-87A1-1CEF-2766-083E54D0B1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DCE6A-6735-60C8-5417-889FC0C72B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AC90BA07-7191-A9B9-9B1A-D1AFE6C65941}"/>
              </a:ext>
            </a:extLst>
          </p:cNvPr>
          <p:cNvSpPr>
            <a:spLocks noGrp="1"/>
          </p:cNvSpPr>
          <p:nvPr>
            <p:ph type="dt" sz="half" idx="10"/>
          </p:nvPr>
        </p:nvSpPr>
        <p:spPr/>
        <p:txBody>
          <a:bodyPr/>
          <a:lstStyle/>
          <a:p>
            <a:fld id="{3202A84A-8FF5-463A-B6C4-B8B13BADBC31}" type="datetimeFigureOut">
              <a:rPr lang="tr-TR" smtClean="0"/>
              <a:t>21.07.2023</a:t>
            </a:fld>
            <a:endParaRPr lang="tr-TR"/>
          </a:p>
        </p:txBody>
      </p:sp>
      <p:sp>
        <p:nvSpPr>
          <p:cNvPr id="8" name="Footer Placeholder 7">
            <a:extLst>
              <a:ext uri="{FF2B5EF4-FFF2-40B4-BE49-F238E27FC236}">
                <a16:creationId xmlns:a16="http://schemas.microsoft.com/office/drawing/2014/main" id="{79DB6427-964D-B8BD-A4F1-67AA626C41DA}"/>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2E1B668C-687C-8D3F-ED17-E52906E7BBD1}"/>
              </a:ext>
            </a:extLst>
          </p:cNvPr>
          <p:cNvSpPr>
            <a:spLocks noGrp="1"/>
          </p:cNvSpPr>
          <p:nvPr>
            <p:ph type="sldNum" sz="quarter" idx="12"/>
          </p:nvPr>
        </p:nvSpPr>
        <p:spPr/>
        <p:txBody>
          <a:bodyPr/>
          <a:lstStyle/>
          <a:p>
            <a:fld id="{6B85134D-A78E-4DEC-8A56-7F4058C0488A}" type="slidenum">
              <a:rPr lang="tr-TR" smtClean="0"/>
              <a:t>‹#›</a:t>
            </a:fld>
            <a:endParaRPr lang="tr-TR"/>
          </a:p>
        </p:txBody>
      </p:sp>
    </p:spTree>
    <p:extLst>
      <p:ext uri="{BB962C8B-B14F-4D97-AF65-F5344CB8AC3E}">
        <p14:creationId xmlns:p14="http://schemas.microsoft.com/office/powerpoint/2010/main" val="556289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A6591-025A-73CF-45A1-4712D07D9C30}"/>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603AD5BD-DFDF-937C-6DDE-FEF2CC22E5E6}"/>
              </a:ext>
            </a:extLst>
          </p:cNvPr>
          <p:cNvSpPr>
            <a:spLocks noGrp="1"/>
          </p:cNvSpPr>
          <p:nvPr>
            <p:ph type="dt" sz="half" idx="10"/>
          </p:nvPr>
        </p:nvSpPr>
        <p:spPr/>
        <p:txBody>
          <a:bodyPr/>
          <a:lstStyle/>
          <a:p>
            <a:fld id="{3202A84A-8FF5-463A-B6C4-B8B13BADBC31}" type="datetimeFigureOut">
              <a:rPr lang="tr-TR" smtClean="0"/>
              <a:t>21.07.2023</a:t>
            </a:fld>
            <a:endParaRPr lang="tr-TR"/>
          </a:p>
        </p:txBody>
      </p:sp>
      <p:sp>
        <p:nvSpPr>
          <p:cNvPr id="4" name="Footer Placeholder 3">
            <a:extLst>
              <a:ext uri="{FF2B5EF4-FFF2-40B4-BE49-F238E27FC236}">
                <a16:creationId xmlns:a16="http://schemas.microsoft.com/office/drawing/2014/main" id="{384EF790-193E-84F8-D76E-8A49C5A63D31}"/>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7F2F850A-B257-F758-5B1F-6642497092F8}"/>
              </a:ext>
            </a:extLst>
          </p:cNvPr>
          <p:cNvSpPr>
            <a:spLocks noGrp="1"/>
          </p:cNvSpPr>
          <p:nvPr>
            <p:ph type="sldNum" sz="quarter" idx="12"/>
          </p:nvPr>
        </p:nvSpPr>
        <p:spPr/>
        <p:txBody>
          <a:bodyPr/>
          <a:lstStyle/>
          <a:p>
            <a:fld id="{6B85134D-A78E-4DEC-8A56-7F4058C0488A}" type="slidenum">
              <a:rPr lang="tr-TR" smtClean="0"/>
              <a:t>‹#›</a:t>
            </a:fld>
            <a:endParaRPr lang="tr-TR"/>
          </a:p>
        </p:txBody>
      </p:sp>
    </p:spTree>
    <p:extLst>
      <p:ext uri="{BB962C8B-B14F-4D97-AF65-F5344CB8AC3E}">
        <p14:creationId xmlns:p14="http://schemas.microsoft.com/office/powerpoint/2010/main" val="1715784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98A5B2-B369-635A-D266-4A63CAD5B024}"/>
              </a:ext>
            </a:extLst>
          </p:cNvPr>
          <p:cNvSpPr>
            <a:spLocks noGrp="1"/>
          </p:cNvSpPr>
          <p:nvPr>
            <p:ph type="dt" sz="half" idx="10"/>
          </p:nvPr>
        </p:nvSpPr>
        <p:spPr/>
        <p:txBody>
          <a:bodyPr/>
          <a:lstStyle/>
          <a:p>
            <a:fld id="{3202A84A-8FF5-463A-B6C4-B8B13BADBC31}" type="datetimeFigureOut">
              <a:rPr lang="tr-TR" smtClean="0"/>
              <a:t>21.07.2023</a:t>
            </a:fld>
            <a:endParaRPr lang="tr-TR"/>
          </a:p>
        </p:txBody>
      </p:sp>
      <p:sp>
        <p:nvSpPr>
          <p:cNvPr id="3" name="Footer Placeholder 2">
            <a:extLst>
              <a:ext uri="{FF2B5EF4-FFF2-40B4-BE49-F238E27FC236}">
                <a16:creationId xmlns:a16="http://schemas.microsoft.com/office/drawing/2014/main" id="{85550E35-2BFA-C0C6-3629-623B131A9B06}"/>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B3A8E915-1865-BB63-2213-4699B46B04C7}"/>
              </a:ext>
            </a:extLst>
          </p:cNvPr>
          <p:cNvSpPr>
            <a:spLocks noGrp="1"/>
          </p:cNvSpPr>
          <p:nvPr>
            <p:ph type="sldNum" sz="quarter" idx="12"/>
          </p:nvPr>
        </p:nvSpPr>
        <p:spPr/>
        <p:txBody>
          <a:bodyPr/>
          <a:lstStyle/>
          <a:p>
            <a:fld id="{6B85134D-A78E-4DEC-8A56-7F4058C0488A}" type="slidenum">
              <a:rPr lang="tr-TR" smtClean="0"/>
              <a:t>‹#›</a:t>
            </a:fld>
            <a:endParaRPr lang="tr-TR"/>
          </a:p>
        </p:txBody>
      </p:sp>
    </p:spTree>
    <p:extLst>
      <p:ext uri="{BB962C8B-B14F-4D97-AF65-F5344CB8AC3E}">
        <p14:creationId xmlns:p14="http://schemas.microsoft.com/office/powerpoint/2010/main" val="3397487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08228-B6A5-EF57-3E4A-BF8CEF06A3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39627BED-0FE0-9B9B-7FD5-AB767AD538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A50732CB-DE03-CF46-339B-D1DAFA417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FB3AF8-B513-5805-2997-97A05401B907}"/>
              </a:ext>
            </a:extLst>
          </p:cNvPr>
          <p:cNvSpPr>
            <a:spLocks noGrp="1"/>
          </p:cNvSpPr>
          <p:nvPr>
            <p:ph type="dt" sz="half" idx="10"/>
          </p:nvPr>
        </p:nvSpPr>
        <p:spPr/>
        <p:txBody>
          <a:bodyPr/>
          <a:lstStyle/>
          <a:p>
            <a:fld id="{3202A84A-8FF5-463A-B6C4-B8B13BADBC31}" type="datetimeFigureOut">
              <a:rPr lang="tr-TR" smtClean="0"/>
              <a:t>21.07.2023</a:t>
            </a:fld>
            <a:endParaRPr lang="tr-TR"/>
          </a:p>
        </p:txBody>
      </p:sp>
      <p:sp>
        <p:nvSpPr>
          <p:cNvPr id="6" name="Footer Placeholder 5">
            <a:extLst>
              <a:ext uri="{FF2B5EF4-FFF2-40B4-BE49-F238E27FC236}">
                <a16:creationId xmlns:a16="http://schemas.microsoft.com/office/drawing/2014/main" id="{FFA5EB39-8831-B921-6B75-BC5C7D376492}"/>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1DDFF27E-5C71-80B8-8DB6-08C2692EF293}"/>
              </a:ext>
            </a:extLst>
          </p:cNvPr>
          <p:cNvSpPr>
            <a:spLocks noGrp="1"/>
          </p:cNvSpPr>
          <p:nvPr>
            <p:ph type="sldNum" sz="quarter" idx="12"/>
          </p:nvPr>
        </p:nvSpPr>
        <p:spPr/>
        <p:txBody>
          <a:bodyPr/>
          <a:lstStyle/>
          <a:p>
            <a:fld id="{6B85134D-A78E-4DEC-8A56-7F4058C0488A}" type="slidenum">
              <a:rPr lang="tr-TR" smtClean="0"/>
              <a:t>‹#›</a:t>
            </a:fld>
            <a:endParaRPr lang="tr-TR"/>
          </a:p>
        </p:txBody>
      </p:sp>
    </p:spTree>
    <p:extLst>
      <p:ext uri="{BB962C8B-B14F-4D97-AF65-F5344CB8AC3E}">
        <p14:creationId xmlns:p14="http://schemas.microsoft.com/office/powerpoint/2010/main" val="163103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E2B27-6948-9CEA-B703-F293B3EBBF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FA79CCE5-DD17-C8A3-35A7-99535B71A7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B3F61021-1544-E99C-C527-D14115139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010074-302F-5367-5D36-6A30476E09DA}"/>
              </a:ext>
            </a:extLst>
          </p:cNvPr>
          <p:cNvSpPr>
            <a:spLocks noGrp="1"/>
          </p:cNvSpPr>
          <p:nvPr>
            <p:ph type="dt" sz="half" idx="10"/>
          </p:nvPr>
        </p:nvSpPr>
        <p:spPr/>
        <p:txBody>
          <a:bodyPr/>
          <a:lstStyle/>
          <a:p>
            <a:fld id="{3202A84A-8FF5-463A-B6C4-B8B13BADBC31}" type="datetimeFigureOut">
              <a:rPr lang="tr-TR" smtClean="0"/>
              <a:t>21.07.2023</a:t>
            </a:fld>
            <a:endParaRPr lang="tr-TR"/>
          </a:p>
        </p:txBody>
      </p:sp>
      <p:sp>
        <p:nvSpPr>
          <p:cNvPr id="6" name="Footer Placeholder 5">
            <a:extLst>
              <a:ext uri="{FF2B5EF4-FFF2-40B4-BE49-F238E27FC236}">
                <a16:creationId xmlns:a16="http://schemas.microsoft.com/office/drawing/2014/main" id="{61E5DB89-0D9F-57B1-92DF-4362E720ECD1}"/>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42E3009D-6070-7B04-2741-CF537D52E4BE}"/>
              </a:ext>
            </a:extLst>
          </p:cNvPr>
          <p:cNvSpPr>
            <a:spLocks noGrp="1"/>
          </p:cNvSpPr>
          <p:nvPr>
            <p:ph type="sldNum" sz="quarter" idx="12"/>
          </p:nvPr>
        </p:nvSpPr>
        <p:spPr/>
        <p:txBody>
          <a:bodyPr/>
          <a:lstStyle/>
          <a:p>
            <a:fld id="{6B85134D-A78E-4DEC-8A56-7F4058C0488A}" type="slidenum">
              <a:rPr lang="tr-TR" smtClean="0"/>
              <a:t>‹#›</a:t>
            </a:fld>
            <a:endParaRPr lang="tr-TR"/>
          </a:p>
        </p:txBody>
      </p:sp>
    </p:spTree>
    <p:extLst>
      <p:ext uri="{BB962C8B-B14F-4D97-AF65-F5344CB8AC3E}">
        <p14:creationId xmlns:p14="http://schemas.microsoft.com/office/powerpoint/2010/main" val="2813625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4D307E-87E6-B0FD-A6E0-9E63D11E70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9C81BC80-1172-65DF-17AC-307193E79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9C772F4B-7780-1BC6-4EBA-05EE85696D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2A84A-8FF5-463A-B6C4-B8B13BADBC31}" type="datetimeFigureOut">
              <a:rPr lang="tr-TR" smtClean="0"/>
              <a:t>21.07.2023</a:t>
            </a:fld>
            <a:endParaRPr lang="tr-TR"/>
          </a:p>
        </p:txBody>
      </p:sp>
      <p:sp>
        <p:nvSpPr>
          <p:cNvPr id="5" name="Footer Placeholder 4">
            <a:extLst>
              <a:ext uri="{FF2B5EF4-FFF2-40B4-BE49-F238E27FC236}">
                <a16:creationId xmlns:a16="http://schemas.microsoft.com/office/drawing/2014/main" id="{BC43EB91-EADF-8804-DDD1-0F0ADB9853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ED2121B8-B02E-BAD6-0ABB-CA739AC9D0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5134D-A78E-4DEC-8A56-7F4058C0488A}" type="slidenum">
              <a:rPr lang="tr-TR" smtClean="0"/>
              <a:t>‹#›</a:t>
            </a:fld>
            <a:endParaRPr lang="tr-TR"/>
          </a:p>
        </p:txBody>
      </p:sp>
    </p:spTree>
    <p:extLst>
      <p:ext uri="{BB962C8B-B14F-4D97-AF65-F5344CB8AC3E}">
        <p14:creationId xmlns:p14="http://schemas.microsoft.com/office/powerpoint/2010/main" val="3225926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0ACE4C1-E886-D745-FE19-207284BF85D1}"/>
              </a:ext>
            </a:extLst>
          </p:cNvPr>
          <p:cNvSpPr>
            <a:spLocks noGrp="1"/>
          </p:cNvSpPr>
          <p:nvPr>
            <p:ph type="title"/>
          </p:nvPr>
        </p:nvSpPr>
        <p:spPr>
          <a:xfrm>
            <a:off x="1173018" y="365126"/>
            <a:ext cx="10180782" cy="484619"/>
          </a:xfrm>
        </p:spPr>
        <p:txBody>
          <a:bodyPr>
            <a:noAutofit/>
          </a:bodyPr>
          <a:lstStyle/>
          <a:p>
            <a:pPr algn="ctr"/>
            <a:r>
              <a:rPr lang="tr-TR" sz="2400" b="1" dirty="0">
                <a:solidFill>
                  <a:schemeClr val="accent1"/>
                </a:solidFill>
                <a:latin typeface="Arial" panose="020B0604020202020204" pitchFamily="34" charset="0"/>
                <a:cs typeface="Arial" panose="020B0604020202020204" pitchFamily="34" charset="0"/>
              </a:rPr>
              <a:t>Online Information Form Content</a:t>
            </a:r>
          </a:p>
        </p:txBody>
      </p:sp>
      <p:pic>
        <p:nvPicPr>
          <p:cNvPr id="3" name="Picture 2" descr="A screenshot of a computer&#10;&#10;Description automatically generated">
            <a:extLst>
              <a:ext uri="{FF2B5EF4-FFF2-40B4-BE49-F238E27FC236}">
                <a16:creationId xmlns:a16="http://schemas.microsoft.com/office/drawing/2014/main" id="{66A9CCF2-2FA8-7D66-D1AF-EBC09B8A92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091" y="1212040"/>
            <a:ext cx="9551818" cy="4735177"/>
          </a:xfrm>
          <a:prstGeom prst="rect">
            <a:avLst/>
          </a:prstGeom>
        </p:spPr>
      </p:pic>
      <p:sp>
        <p:nvSpPr>
          <p:cNvPr id="8" name="TextBox 7">
            <a:extLst>
              <a:ext uri="{FF2B5EF4-FFF2-40B4-BE49-F238E27FC236}">
                <a16:creationId xmlns:a16="http://schemas.microsoft.com/office/drawing/2014/main" id="{7CCF6C5A-DD71-FFF7-6014-21A82302853E}"/>
              </a:ext>
            </a:extLst>
          </p:cNvPr>
          <p:cNvSpPr txBox="1"/>
          <p:nvPr/>
        </p:nvSpPr>
        <p:spPr>
          <a:xfrm>
            <a:off x="7258127" y="1243063"/>
            <a:ext cx="3204594" cy="1320016"/>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1100" dirty="0">
                <a:solidFill>
                  <a:srgbClr val="000000"/>
                </a:solidFill>
                <a:latin typeface="Arial" panose="020B0604020202020204" pitchFamily="34" charset="0"/>
                <a:cs typeface="Arial" panose="020B0604020202020204" pitchFamily="34" charset="0"/>
              </a:rPr>
              <a:t>Inside </a:t>
            </a:r>
            <a:r>
              <a:rPr lang="tr-TR" sz="1100" dirty="0" err="1">
                <a:solidFill>
                  <a:srgbClr val="000000"/>
                </a:solidFill>
                <a:latin typeface="Arial" panose="020B0604020202020204" pitchFamily="34" charset="0"/>
                <a:cs typeface="Arial" panose="020B0604020202020204" pitchFamily="34" charset="0"/>
              </a:rPr>
              <a:t>the</a:t>
            </a:r>
            <a:r>
              <a:rPr lang="tr-TR" sz="1100" dirty="0">
                <a:solidFill>
                  <a:srgbClr val="000000"/>
                </a:solidFill>
                <a:latin typeface="Arial" panose="020B0604020202020204" pitchFamily="34" charset="0"/>
                <a:cs typeface="Arial" panose="020B0604020202020204" pitchFamily="34" charset="0"/>
              </a:rPr>
              <a:t> </a:t>
            </a:r>
            <a:r>
              <a:rPr lang="tr-TR" sz="1100" dirty="0" err="1">
                <a:solidFill>
                  <a:srgbClr val="000000"/>
                </a:solidFill>
                <a:latin typeface="Arial" panose="020B0604020202020204" pitchFamily="34" charset="0"/>
                <a:cs typeface="Arial" panose="020B0604020202020204" pitchFamily="34" charset="0"/>
              </a:rPr>
              <a:t>box</a:t>
            </a:r>
            <a:r>
              <a:rPr lang="tr-TR" sz="1100" dirty="0">
                <a:solidFill>
                  <a:srgbClr val="000000"/>
                </a:solidFill>
                <a:latin typeface="Arial" panose="020B0604020202020204" pitchFamily="34" charset="0"/>
                <a:cs typeface="Arial" panose="020B0604020202020204" pitchFamily="34" charset="0"/>
              </a:rPr>
              <a:t>, </a:t>
            </a:r>
            <a:r>
              <a:rPr lang="en-GB" sz="1100" dirty="0">
                <a:solidFill>
                  <a:srgbClr val="000000"/>
                </a:solidFill>
                <a:latin typeface="Arial" panose="020B0604020202020204" pitchFamily="34" charset="0"/>
                <a:cs typeface="Arial" panose="020B0604020202020204" pitchFamily="34" charset="0"/>
              </a:rPr>
              <a:t>it says what you can use as a username. Please read carefully! Enter your username and press the "Login" button</a:t>
            </a:r>
            <a:endParaRPr lang="tr-TR" sz="1100" dirty="0">
              <a:latin typeface="Arial" panose="020B0604020202020204" pitchFamily="34" charset="0"/>
              <a:cs typeface="Arial" panose="020B0604020202020204" pitchFamily="34" charset="0"/>
            </a:endParaRPr>
          </a:p>
        </p:txBody>
      </p:sp>
      <p:cxnSp>
        <p:nvCxnSpPr>
          <p:cNvPr id="10" name="Connector: Curved 9">
            <a:extLst>
              <a:ext uri="{FF2B5EF4-FFF2-40B4-BE49-F238E27FC236}">
                <a16:creationId xmlns:a16="http://schemas.microsoft.com/office/drawing/2014/main" id="{F0355B20-2DE3-6DB0-73F9-1716B47F7A24}"/>
              </a:ext>
            </a:extLst>
          </p:cNvPr>
          <p:cNvCxnSpPr>
            <a:cxnSpLocks/>
          </p:cNvCxnSpPr>
          <p:nvPr/>
        </p:nvCxnSpPr>
        <p:spPr>
          <a:xfrm flipV="1">
            <a:off x="6384022" y="1903071"/>
            <a:ext cx="874105" cy="563292"/>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538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Oval 5">
            <a:extLst>
              <a:ext uri="{FF2B5EF4-FFF2-40B4-BE49-F238E27FC236}">
                <a16:creationId xmlns:a16="http://schemas.microsoft.com/office/drawing/2014/main" id="{FD8C2DC0-F13D-4029-9F4D-7AD030A694D3}"/>
              </a:ext>
            </a:extLst>
          </p:cNvPr>
          <p:cNvSpPr/>
          <p:nvPr/>
        </p:nvSpPr>
        <p:spPr>
          <a:xfrm>
            <a:off x="6555666" y="533667"/>
            <a:ext cx="2949062" cy="1218556"/>
          </a:xfrm>
          <a:prstGeom prst="wedgeEllipseCallout">
            <a:avLst>
              <a:gd name="adj1" fmla="val -34288"/>
              <a:gd name="adj2" fmla="val 5303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rgbClr val="000000"/>
                </a:solidFill>
                <a:latin typeface="Arial" panose="020B0604020202020204" pitchFamily="34" charset="0"/>
                <a:cs typeface="Arial" panose="020B0604020202020204" pitchFamily="34" charset="0"/>
              </a:rPr>
              <a:t>If you only have a disability, select and mark the relevant disability type, if not, you can leave this section blank and press the "Save and </a:t>
            </a:r>
            <a:r>
              <a:rPr lang="tr-TR" sz="900" dirty="0" err="1">
                <a:solidFill>
                  <a:srgbClr val="000000"/>
                </a:solidFill>
                <a:latin typeface="Arial" panose="020B0604020202020204" pitchFamily="34" charset="0"/>
                <a:cs typeface="Arial" panose="020B0604020202020204" pitchFamily="34" charset="0"/>
              </a:rPr>
              <a:t>Next</a:t>
            </a:r>
            <a:r>
              <a:rPr lang="en-GB" sz="900" dirty="0">
                <a:solidFill>
                  <a:srgbClr val="000000"/>
                </a:solidFill>
                <a:latin typeface="Arial" panose="020B0604020202020204" pitchFamily="34" charset="0"/>
                <a:cs typeface="Arial" panose="020B0604020202020204" pitchFamily="34" charset="0"/>
              </a:rPr>
              <a:t>" button.</a:t>
            </a:r>
            <a:endParaRPr lang="tr-TR" sz="900" dirty="0">
              <a:solidFill>
                <a:prstClr val="black"/>
              </a:solidFill>
              <a:latin typeface="Arial" panose="020B0604020202020204" pitchFamily="34" charset="0"/>
              <a:cs typeface="Arial" panose="020B0604020202020204" pitchFamily="34" charset="0"/>
            </a:endParaRPr>
          </a:p>
        </p:txBody>
      </p:sp>
      <p:pic>
        <p:nvPicPr>
          <p:cNvPr id="7" name="Content Placeholder 6" descr="A screenshot of a computer&#10;&#10;Description automatically generated">
            <a:extLst>
              <a:ext uri="{FF2B5EF4-FFF2-40B4-BE49-F238E27FC236}">
                <a16:creationId xmlns:a16="http://schemas.microsoft.com/office/drawing/2014/main" id="{5C12C90E-2F0F-6191-5B1B-1D1CF2DEA4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1910" y="1825625"/>
            <a:ext cx="8768180" cy="4351338"/>
          </a:xfrm>
        </p:spPr>
      </p:pic>
    </p:spTree>
    <p:extLst>
      <p:ext uri="{BB962C8B-B14F-4D97-AF65-F5344CB8AC3E}">
        <p14:creationId xmlns:p14="http://schemas.microsoft.com/office/powerpoint/2010/main" val="2389330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omputer&#10;&#10;Description automatically generated">
            <a:extLst>
              <a:ext uri="{FF2B5EF4-FFF2-40B4-BE49-F238E27FC236}">
                <a16:creationId xmlns:a16="http://schemas.microsoft.com/office/drawing/2014/main" id="{B2240EC8-6540-A247-6963-28C752240A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6297" y="1624882"/>
            <a:ext cx="8711963" cy="4351338"/>
          </a:xfrm>
        </p:spPr>
      </p:pic>
      <p:sp>
        <p:nvSpPr>
          <p:cNvPr id="6" name="Speech Bubble: Oval 5">
            <a:extLst>
              <a:ext uri="{FF2B5EF4-FFF2-40B4-BE49-F238E27FC236}">
                <a16:creationId xmlns:a16="http://schemas.microsoft.com/office/drawing/2014/main" id="{7F99D0EC-0F3C-FF2E-2751-887EDCB0AE84}"/>
              </a:ext>
            </a:extLst>
          </p:cNvPr>
          <p:cNvSpPr/>
          <p:nvPr/>
        </p:nvSpPr>
        <p:spPr>
          <a:xfrm>
            <a:off x="5417271" y="2085631"/>
            <a:ext cx="3649021" cy="959227"/>
          </a:xfrm>
          <a:prstGeom prst="wedgeEllipseCallout">
            <a:avLst>
              <a:gd name="adj1" fmla="val -42038"/>
              <a:gd name="adj2" fmla="val -2610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solidFill>
                  <a:srgbClr val="000000"/>
                </a:solidFill>
                <a:latin typeface="Arial" panose="020B0604020202020204" pitchFamily="34" charset="0"/>
                <a:cs typeface="Arial" panose="020B0604020202020204" pitchFamily="34" charset="0"/>
              </a:rPr>
              <a:t>This tab appears for male student</a:t>
            </a:r>
            <a:r>
              <a:rPr lang="tr-TR" sz="900" dirty="0">
                <a:solidFill>
                  <a:srgbClr val="000000"/>
                </a:solidFill>
                <a:latin typeface="Arial" panose="020B0604020202020204" pitchFamily="34" charset="0"/>
                <a:cs typeface="Arial" panose="020B0604020202020204" pitchFamily="34" charset="0"/>
              </a:rPr>
              <a:t> </a:t>
            </a:r>
            <a:r>
              <a:rPr lang="en-US" sz="900" dirty="0">
                <a:solidFill>
                  <a:srgbClr val="000000"/>
                </a:solidFill>
                <a:latin typeface="Arial" panose="020B0604020202020204" pitchFamily="34" charset="0"/>
                <a:cs typeface="Arial" panose="020B0604020202020204" pitchFamily="34" charset="0"/>
              </a:rPr>
              <a:t>with Turkish nationality</a:t>
            </a:r>
            <a:r>
              <a:rPr lang="tr-TR" sz="900" dirty="0">
                <a:solidFill>
                  <a:srgbClr val="000000"/>
                </a:solidFill>
                <a:latin typeface="Arial" panose="020B0604020202020204" pitchFamily="34" charset="0"/>
                <a:cs typeface="Arial" panose="020B0604020202020204" pitchFamily="34" charset="0"/>
              </a:rPr>
              <a:t>. C</a:t>
            </a:r>
            <a:r>
              <a:rPr lang="en-GB" sz="900" dirty="0" err="1">
                <a:solidFill>
                  <a:srgbClr val="000000"/>
                </a:solidFill>
                <a:latin typeface="Arial" panose="020B0604020202020204" pitchFamily="34" charset="0"/>
                <a:cs typeface="Arial" panose="020B0604020202020204" pitchFamily="34" charset="0"/>
              </a:rPr>
              <a:t>hoose</a:t>
            </a:r>
            <a:r>
              <a:rPr lang="en-GB" sz="900" dirty="0">
                <a:solidFill>
                  <a:srgbClr val="000000"/>
                </a:solidFill>
                <a:latin typeface="Arial" panose="020B0604020202020204" pitchFamily="34" charset="0"/>
                <a:cs typeface="Arial" panose="020B0604020202020204" pitchFamily="34" charset="0"/>
              </a:rPr>
              <a:t> one of the options according to your situation and proceed by pressing the "Save and Proceed" button.</a:t>
            </a:r>
            <a:endParaRPr lang="tr-TR" sz="9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5220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BBEC8113-5332-3819-1E72-1A321E358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625" y="1451295"/>
            <a:ext cx="9622173" cy="4780311"/>
          </a:xfrm>
          <a:prstGeom prst="rect">
            <a:avLst/>
          </a:prstGeom>
        </p:spPr>
      </p:pic>
      <p:sp>
        <p:nvSpPr>
          <p:cNvPr id="6" name="Oval 5">
            <a:extLst>
              <a:ext uri="{FF2B5EF4-FFF2-40B4-BE49-F238E27FC236}">
                <a16:creationId xmlns:a16="http://schemas.microsoft.com/office/drawing/2014/main" id="{41BC5145-5598-E5CB-6CB8-29DA4CE4B4D8}"/>
              </a:ext>
            </a:extLst>
          </p:cNvPr>
          <p:cNvSpPr/>
          <p:nvPr/>
        </p:nvSpPr>
        <p:spPr>
          <a:xfrm>
            <a:off x="7757067" y="1819373"/>
            <a:ext cx="2936072" cy="24792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rgbClr val="000000"/>
                </a:solidFill>
                <a:latin typeface="Arial" panose="020B0604020202020204" pitchFamily="34" charset="0"/>
                <a:cs typeface="Arial" panose="020B0604020202020204" pitchFamily="34" charset="0"/>
              </a:rPr>
              <a:t>Document Upload section appears for students who are enrolled in programs that require documents. Here, the required documents or optional documents vary according to the program you will </a:t>
            </a:r>
            <a:r>
              <a:rPr lang="en-GB" sz="900" dirty="0" err="1">
                <a:solidFill>
                  <a:srgbClr val="000000"/>
                </a:solidFill>
                <a:latin typeface="Arial" panose="020B0604020202020204" pitchFamily="34" charset="0"/>
                <a:cs typeface="Arial" panose="020B0604020202020204" pitchFamily="34" charset="0"/>
              </a:rPr>
              <a:t>enroll</a:t>
            </a:r>
            <a:r>
              <a:rPr lang="en-GB" sz="900" dirty="0">
                <a:solidFill>
                  <a:srgbClr val="000000"/>
                </a:solidFill>
                <a:latin typeface="Arial" panose="020B0604020202020204" pitchFamily="34" charset="0"/>
                <a:cs typeface="Arial" panose="020B0604020202020204" pitchFamily="34" charset="0"/>
              </a:rPr>
              <a:t>.</a:t>
            </a:r>
            <a:endParaRPr lang="tr-TR" sz="900" dirty="0">
              <a:solidFill>
                <a:srgbClr val="000000"/>
              </a:solidFill>
              <a:latin typeface="Arial" panose="020B0604020202020204" pitchFamily="34" charset="0"/>
              <a:cs typeface="Arial" panose="020B0604020202020204" pitchFamily="34" charset="0"/>
            </a:endParaRPr>
          </a:p>
          <a:p>
            <a:pPr algn="ctr"/>
            <a:endParaRPr lang="tr-TR" sz="900" dirty="0">
              <a:solidFill>
                <a:srgbClr val="000000"/>
              </a:solidFill>
              <a:latin typeface="Arial" panose="020B0604020202020204" pitchFamily="34" charset="0"/>
              <a:cs typeface="Arial" panose="020B0604020202020204" pitchFamily="34" charset="0"/>
            </a:endParaRPr>
          </a:p>
          <a:p>
            <a:pPr algn="ctr"/>
            <a:r>
              <a:rPr lang="en-GB" sz="900" dirty="0">
                <a:solidFill>
                  <a:srgbClr val="000000"/>
                </a:solidFill>
                <a:latin typeface="Arial" panose="020B0604020202020204" pitchFamily="34" charset="0"/>
                <a:cs typeface="Arial" panose="020B0604020202020204" pitchFamily="34" charset="0"/>
              </a:rPr>
              <a:t>Upload the requested documents in pdf format and your photo in jpg format.</a:t>
            </a:r>
            <a:endParaRPr lang="tr-TR" sz="900" dirty="0">
              <a:solidFill>
                <a:srgbClr val="000000"/>
              </a:solidFill>
              <a:latin typeface="Arial" panose="020B0604020202020204" pitchFamily="34" charset="0"/>
              <a:cs typeface="Arial" panose="020B0604020202020204" pitchFamily="34" charset="0"/>
            </a:endParaRPr>
          </a:p>
          <a:p>
            <a:pPr algn="ctr"/>
            <a:r>
              <a:rPr lang="en-GB" sz="900" dirty="0">
                <a:solidFill>
                  <a:srgbClr val="000000"/>
                </a:solidFill>
                <a:latin typeface="Arial" panose="020B0604020202020204" pitchFamily="34" charset="0"/>
                <a:cs typeface="Arial" panose="020B0604020202020204" pitchFamily="34" charset="0"/>
              </a:rPr>
              <a:t>If you want to change the document you uploaded before, you can upload it again by clicking the "Choose a file to upload" button.</a:t>
            </a:r>
            <a:endParaRPr lang="tr-TR" sz="9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8621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51CBEE89-289C-D414-DF94-7703A1308A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2812" y="1758513"/>
            <a:ext cx="8772783" cy="4351338"/>
          </a:xfrm>
        </p:spPr>
      </p:pic>
      <p:sp>
        <p:nvSpPr>
          <p:cNvPr id="15" name="Oval 14">
            <a:extLst>
              <a:ext uri="{FF2B5EF4-FFF2-40B4-BE49-F238E27FC236}">
                <a16:creationId xmlns:a16="http://schemas.microsoft.com/office/drawing/2014/main" id="{93068BD0-5649-7F35-339B-EB3EA62FB779}"/>
              </a:ext>
            </a:extLst>
          </p:cNvPr>
          <p:cNvSpPr/>
          <p:nvPr/>
        </p:nvSpPr>
        <p:spPr>
          <a:xfrm>
            <a:off x="7493116" y="4589315"/>
            <a:ext cx="2936072" cy="17266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rgbClr val="000000"/>
                </a:solidFill>
                <a:latin typeface="Arial" panose="020B0604020202020204" pitchFamily="34" charset="0"/>
                <a:cs typeface="Arial" panose="020B0604020202020204" pitchFamily="34" charset="0"/>
              </a:rPr>
              <a:t>At the end of the form, there are Personal Data Protection Law</a:t>
            </a:r>
            <a:r>
              <a:rPr lang="tr-TR" sz="900" dirty="0">
                <a:solidFill>
                  <a:srgbClr val="000000"/>
                </a:solidFill>
                <a:latin typeface="Arial" panose="020B0604020202020204" pitchFamily="34" charset="0"/>
                <a:cs typeface="Arial" panose="020B0604020202020204" pitchFamily="34" charset="0"/>
              </a:rPr>
              <a:t> </a:t>
            </a:r>
            <a:r>
              <a:rPr lang="en-GB" sz="900" dirty="0">
                <a:solidFill>
                  <a:srgbClr val="000000"/>
                </a:solidFill>
                <a:latin typeface="Arial" panose="020B0604020202020204" pitchFamily="34" charset="0"/>
                <a:cs typeface="Arial" panose="020B0604020202020204" pitchFamily="34" charset="0"/>
              </a:rPr>
              <a:t>approval texts and information about the continuation conditions of the Scholarship and Discount, if any. Your Online Information Form will be completed when you press the «</a:t>
            </a:r>
            <a:r>
              <a:rPr lang="tr-TR" sz="900" dirty="0" err="1">
                <a:solidFill>
                  <a:srgbClr val="000000"/>
                </a:solidFill>
                <a:latin typeface="Arial" panose="020B0604020202020204" pitchFamily="34" charset="0"/>
                <a:cs typeface="Arial" panose="020B0604020202020204" pitchFamily="34" charset="0"/>
              </a:rPr>
              <a:t>Submit</a:t>
            </a:r>
            <a:r>
              <a:rPr lang="en-GB" sz="900" dirty="0">
                <a:solidFill>
                  <a:srgbClr val="000000"/>
                </a:solidFill>
                <a:latin typeface="Arial" panose="020B0604020202020204" pitchFamily="34" charset="0"/>
                <a:cs typeface="Arial" panose="020B0604020202020204" pitchFamily="34" charset="0"/>
              </a:rPr>
              <a:t> Form" button after giving the relevant approvals.</a:t>
            </a:r>
            <a:endParaRPr lang="tr-TR"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1795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omputer&#10;&#10;Description automatically generated">
            <a:extLst>
              <a:ext uri="{FF2B5EF4-FFF2-40B4-BE49-F238E27FC236}">
                <a16:creationId xmlns:a16="http://schemas.microsoft.com/office/drawing/2014/main" id="{940C1760-06FD-52ED-928D-FE362C2593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7231" y="1253331"/>
            <a:ext cx="8777537" cy="4351338"/>
          </a:xfrm>
        </p:spPr>
      </p:pic>
    </p:spTree>
    <p:extLst>
      <p:ext uri="{BB962C8B-B14F-4D97-AF65-F5344CB8AC3E}">
        <p14:creationId xmlns:p14="http://schemas.microsoft.com/office/powerpoint/2010/main" val="2407559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81B93CD9-C6C2-E069-0E9C-50BDF1F577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5317" y="1695162"/>
            <a:ext cx="8791765" cy="4351338"/>
          </a:xfrm>
        </p:spPr>
      </p:pic>
      <p:sp>
        <p:nvSpPr>
          <p:cNvPr id="10" name="Speech Bubble: Oval 9">
            <a:extLst>
              <a:ext uri="{FF2B5EF4-FFF2-40B4-BE49-F238E27FC236}">
                <a16:creationId xmlns:a16="http://schemas.microsoft.com/office/drawing/2014/main" id="{96CF0898-5A86-AF7A-EC44-E784D225F2FA}"/>
              </a:ext>
            </a:extLst>
          </p:cNvPr>
          <p:cNvSpPr/>
          <p:nvPr/>
        </p:nvSpPr>
        <p:spPr>
          <a:xfrm>
            <a:off x="6192980" y="450825"/>
            <a:ext cx="2918121" cy="1327464"/>
          </a:xfrm>
          <a:prstGeom prst="wedgeEllipseCallout">
            <a:avLst>
              <a:gd name="adj1" fmla="val -57278"/>
              <a:gd name="adj2" fmla="val 7383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solidFill>
                  <a:srgbClr val="000000"/>
                </a:solidFill>
                <a:latin typeface="Arial" panose="020B0604020202020204" pitchFamily="34" charset="0"/>
                <a:cs typeface="Arial" panose="020B0604020202020204" pitchFamily="34" charset="0"/>
              </a:rPr>
              <a:t>Here is your </a:t>
            </a:r>
            <a:r>
              <a:rPr lang="tr-TR" sz="900" dirty="0">
                <a:solidFill>
                  <a:srgbClr val="000000"/>
                </a:solidFill>
                <a:latin typeface="Arial" panose="020B0604020202020204" pitchFamily="34" charset="0"/>
                <a:cs typeface="Arial" panose="020B0604020202020204" pitchFamily="34" charset="0"/>
              </a:rPr>
              <a:t>OZU</a:t>
            </a:r>
            <a:r>
              <a:rPr lang="en-GB" sz="900" dirty="0">
                <a:solidFill>
                  <a:srgbClr val="000000"/>
                </a:solidFill>
                <a:latin typeface="Arial" panose="020B0604020202020204" pitchFamily="34" charset="0"/>
                <a:cs typeface="Arial" panose="020B0604020202020204" pitchFamily="34" charset="0"/>
              </a:rPr>
              <a:t> e-mail address. For students with a single name, the e-mail address is </a:t>
            </a:r>
            <a:r>
              <a:rPr lang="tr-TR" sz="900" dirty="0" err="1">
                <a:solidFill>
                  <a:srgbClr val="000000"/>
                </a:solidFill>
                <a:latin typeface="Arial" panose="020B0604020202020204" pitchFamily="34" charset="0"/>
                <a:cs typeface="Arial" panose="020B0604020202020204" pitchFamily="34" charset="0"/>
              </a:rPr>
              <a:t>normally</a:t>
            </a:r>
            <a:r>
              <a:rPr lang="tr-TR" sz="900" dirty="0">
                <a:solidFill>
                  <a:srgbClr val="000000"/>
                </a:solidFill>
                <a:latin typeface="Arial" panose="020B0604020202020204" pitchFamily="34" charset="0"/>
                <a:cs typeface="Arial" panose="020B0604020202020204" pitchFamily="34" charset="0"/>
              </a:rPr>
              <a:t> </a:t>
            </a:r>
            <a:r>
              <a:rPr lang="en-GB" sz="900" dirty="0">
                <a:solidFill>
                  <a:srgbClr val="000000"/>
                </a:solidFill>
                <a:latin typeface="Arial" panose="020B0604020202020204" pitchFamily="34" charset="0"/>
                <a:cs typeface="Arial" panose="020B0604020202020204" pitchFamily="34" charset="0"/>
              </a:rPr>
              <a:t>formed as name.surname@ozu.edu.tr</a:t>
            </a:r>
            <a:r>
              <a:rPr lang="tr-TR" sz="900" dirty="0">
                <a:solidFill>
                  <a:srgbClr val="000000"/>
                </a:solidFill>
                <a:latin typeface="Arial" panose="020B0604020202020204" pitchFamily="34" charset="0"/>
                <a:cs typeface="Arial" panose="020B0604020202020204" pitchFamily="34" charset="0"/>
              </a:rPr>
              <a:t>.</a:t>
            </a:r>
            <a:r>
              <a:rPr lang="en-GB" sz="900" dirty="0">
                <a:solidFill>
                  <a:srgbClr val="000000"/>
                </a:solidFill>
                <a:latin typeface="Arial" panose="020B0604020202020204" pitchFamily="34" charset="0"/>
                <a:cs typeface="Arial" panose="020B0604020202020204" pitchFamily="34" charset="0"/>
              </a:rPr>
              <a:t> Students with two names can change the suggested e-mail address they will use at this stage.</a:t>
            </a:r>
            <a:endParaRPr lang="tr-TR" sz="900" dirty="0">
              <a:solidFill>
                <a:prstClr val="black"/>
              </a:solidFill>
              <a:latin typeface="Arial" panose="020B0604020202020204" pitchFamily="34" charset="0"/>
              <a:cs typeface="Arial" panose="020B0604020202020204" pitchFamily="34" charset="0"/>
            </a:endParaRPr>
          </a:p>
        </p:txBody>
      </p:sp>
      <p:cxnSp>
        <p:nvCxnSpPr>
          <p:cNvPr id="14" name="Connector: Curved 13">
            <a:extLst>
              <a:ext uri="{FF2B5EF4-FFF2-40B4-BE49-F238E27FC236}">
                <a16:creationId xmlns:a16="http://schemas.microsoft.com/office/drawing/2014/main" id="{ED856EEC-04E3-8FAB-56EB-7C7EA8C06BF7}"/>
              </a:ext>
            </a:extLst>
          </p:cNvPr>
          <p:cNvCxnSpPr>
            <a:cxnSpLocks/>
          </p:cNvCxnSpPr>
          <p:nvPr/>
        </p:nvCxnSpPr>
        <p:spPr>
          <a:xfrm rot="10800000" flipV="1">
            <a:off x="3536903" y="2515177"/>
            <a:ext cx="888651" cy="261793"/>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206ED24-7D4B-C826-30C8-B41FA3B57DF1}"/>
              </a:ext>
            </a:extLst>
          </p:cNvPr>
          <p:cNvCxnSpPr/>
          <p:nvPr/>
        </p:nvCxnSpPr>
        <p:spPr>
          <a:xfrm>
            <a:off x="2207491" y="2902527"/>
            <a:ext cx="51723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5B5C7ED-A282-1EAA-CB85-B0B1A8A75C2C}"/>
              </a:ext>
            </a:extLst>
          </p:cNvPr>
          <p:cNvCxnSpPr>
            <a:cxnSpLocks/>
          </p:cNvCxnSpPr>
          <p:nvPr/>
        </p:nvCxnSpPr>
        <p:spPr>
          <a:xfrm>
            <a:off x="2207491" y="2515177"/>
            <a:ext cx="326177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DE80EB8-F6DF-244C-2206-1A7AFD595A62}"/>
              </a:ext>
            </a:extLst>
          </p:cNvPr>
          <p:cNvSpPr txBox="1"/>
          <p:nvPr/>
        </p:nvSpPr>
        <p:spPr>
          <a:xfrm>
            <a:off x="4885981" y="4918642"/>
            <a:ext cx="2043547" cy="707886"/>
          </a:xfrm>
          <a:prstGeom prst="rect">
            <a:avLst/>
          </a:prstGeom>
          <a:noFill/>
          <a:ln>
            <a:solidFill>
              <a:srgbClr val="FF0000"/>
            </a:solidFill>
          </a:ln>
        </p:spPr>
        <p:txBody>
          <a:bodyPr wrap="square" rtlCol="0">
            <a:spAutoFit/>
          </a:bodyPr>
          <a:lstStyle/>
          <a:p>
            <a:r>
              <a:rPr lang="en-GB" sz="1000" dirty="0">
                <a:latin typeface="Arial" panose="020B0604020202020204" pitchFamily="34" charset="0"/>
                <a:cs typeface="Arial" panose="020B0604020202020204" pitchFamily="34" charset="0"/>
              </a:rPr>
              <a:t>When you</a:t>
            </a:r>
            <a:r>
              <a:rPr lang="tr-TR"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finish</a:t>
            </a:r>
            <a:r>
              <a:rPr lang="tr-TR" sz="1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controlling</a:t>
            </a:r>
            <a:r>
              <a:rPr lang="tr-TR"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the</a:t>
            </a:r>
            <a:r>
              <a:rPr lang="tr-TR"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page</a:t>
            </a:r>
            <a:r>
              <a:rPr lang="en-GB" sz="1000" dirty="0">
                <a:latin typeface="Arial" panose="020B0604020202020204" pitchFamily="34" charset="0"/>
                <a:cs typeface="Arial" panose="020B0604020202020204" pitchFamily="34" charset="0"/>
              </a:rPr>
              <a:t>, you can proceed to the next page by pressing the "Save and </a:t>
            </a:r>
            <a:r>
              <a:rPr lang="tr-TR" sz="1000" dirty="0" err="1">
                <a:latin typeface="Arial" panose="020B0604020202020204" pitchFamily="34" charset="0"/>
                <a:cs typeface="Arial" panose="020B0604020202020204" pitchFamily="34" charset="0"/>
              </a:rPr>
              <a:t>Next</a:t>
            </a:r>
            <a:r>
              <a:rPr lang="en-GB" sz="1000" dirty="0">
                <a:latin typeface="Arial" panose="020B0604020202020204" pitchFamily="34" charset="0"/>
                <a:cs typeface="Arial" panose="020B0604020202020204" pitchFamily="34" charset="0"/>
              </a:rPr>
              <a:t>" button.</a:t>
            </a:r>
            <a:endParaRPr lang="tr-TR"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5467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omputer&#10;&#10;Description automatically generated">
            <a:extLst>
              <a:ext uri="{FF2B5EF4-FFF2-40B4-BE49-F238E27FC236}">
                <a16:creationId xmlns:a16="http://schemas.microsoft.com/office/drawing/2014/main" id="{EA5F3B7F-2FFA-1E84-AE4E-A0B9DF0AF0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8984" y="1825625"/>
            <a:ext cx="8754032" cy="4351338"/>
          </a:xfrm>
        </p:spPr>
      </p:pic>
      <p:sp>
        <p:nvSpPr>
          <p:cNvPr id="8" name="Speech Bubble: Oval 7">
            <a:extLst>
              <a:ext uri="{FF2B5EF4-FFF2-40B4-BE49-F238E27FC236}">
                <a16:creationId xmlns:a16="http://schemas.microsoft.com/office/drawing/2014/main" id="{4A126B98-5EF8-41C6-F6D0-B4AEDD2CA683}"/>
              </a:ext>
            </a:extLst>
          </p:cNvPr>
          <p:cNvSpPr/>
          <p:nvPr/>
        </p:nvSpPr>
        <p:spPr>
          <a:xfrm>
            <a:off x="6610525" y="3087149"/>
            <a:ext cx="3716323" cy="2550253"/>
          </a:xfrm>
          <a:prstGeom prst="wedgeEllipseCallout">
            <a:avLst>
              <a:gd name="adj1" fmla="val -70759"/>
              <a:gd name="adj2" fmla="val -3299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rgbClr val="000000"/>
                </a:solidFill>
                <a:latin typeface="Arial" panose="020B0604020202020204" pitchFamily="34" charset="0"/>
                <a:cs typeface="Arial" panose="020B0604020202020204" pitchFamily="34" charset="0"/>
              </a:rPr>
              <a:t>To enter a new address, select </a:t>
            </a:r>
            <a:r>
              <a:rPr lang="en-US" sz="900" dirty="0">
                <a:solidFill>
                  <a:srgbClr val="000000"/>
                </a:solidFill>
                <a:latin typeface="Arial" panose="020B0604020202020204" pitchFamily="34" charset="0"/>
                <a:cs typeface="Arial" panose="020B0604020202020204" pitchFamily="34" charset="0"/>
              </a:rPr>
              <a:t>for example</a:t>
            </a:r>
            <a:r>
              <a:rPr lang="tr-TR" sz="900" dirty="0">
                <a:solidFill>
                  <a:srgbClr val="000000"/>
                </a:solidFill>
                <a:latin typeface="Arial" panose="020B0604020202020204" pitchFamily="34" charset="0"/>
                <a:cs typeface="Arial" panose="020B0604020202020204" pitchFamily="34" charset="0"/>
              </a:rPr>
              <a:t>, </a:t>
            </a:r>
            <a:r>
              <a:rPr lang="en-GB" sz="900" dirty="0">
                <a:solidFill>
                  <a:srgbClr val="000000"/>
                </a:solidFill>
                <a:latin typeface="Arial" panose="020B0604020202020204" pitchFamily="34" charset="0"/>
                <a:cs typeface="Arial" panose="020B0604020202020204" pitchFamily="34" charset="0"/>
              </a:rPr>
              <a:t>"Home" in the Type section and write your home address in the Address line. Then, when you press the Add/Update button, your address will be reflected in the window above. </a:t>
            </a:r>
            <a:endParaRPr lang="tr-TR" sz="900" dirty="0">
              <a:solidFill>
                <a:srgbClr val="000000"/>
              </a:solidFill>
              <a:latin typeface="Arial" panose="020B0604020202020204" pitchFamily="34" charset="0"/>
              <a:cs typeface="Arial" panose="020B0604020202020204" pitchFamily="34" charset="0"/>
            </a:endParaRPr>
          </a:p>
          <a:p>
            <a:pPr algn="ctr"/>
            <a:endParaRPr lang="tr-TR" sz="900" dirty="0">
              <a:solidFill>
                <a:srgbClr val="000000"/>
              </a:solidFill>
              <a:latin typeface="Arial" panose="020B0604020202020204" pitchFamily="34" charset="0"/>
              <a:cs typeface="Arial" panose="020B0604020202020204" pitchFamily="34" charset="0"/>
            </a:endParaRPr>
          </a:p>
          <a:p>
            <a:pPr algn="ctr"/>
            <a:r>
              <a:rPr lang="en-GB" sz="900" dirty="0">
                <a:solidFill>
                  <a:srgbClr val="000000"/>
                </a:solidFill>
                <a:latin typeface="Arial" panose="020B0604020202020204" pitchFamily="34" charset="0"/>
                <a:cs typeface="Arial" panose="020B0604020202020204" pitchFamily="34" charset="0"/>
              </a:rPr>
              <a:t>If you want to change an address in the window, when you select </a:t>
            </a:r>
            <a:r>
              <a:rPr lang="en-GB" sz="900" dirty="0" err="1">
                <a:solidFill>
                  <a:srgbClr val="000000"/>
                </a:solidFill>
                <a:latin typeface="Arial" panose="020B0604020202020204" pitchFamily="34" charset="0"/>
                <a:cs typeface="Arial" panose="020B0604020202020204" pitchFamily="34" charset="0"/>
              </a:rPr>
              <a:t>th</a:t>
            </a:r>
            <a:r>
              <a:rPr lang="tr-TR" sz="900" dirty="0">
                <a:solidFill>
                  <a:srgbClr val="000000"/>
                </a:solidFill>
                <a:latin typeface="Arial" panose="020B0604020202020204" pitchFamily="34" charset="0"/>
                <a:cs typeface="Arial" panose="020B0604020202020204" pitchFamily="34" charset="0"/>
              </a:rPr>
              <a:t>e</a:t>
            </a:r>
            <a:r>
              <a:rPr lang="en-GB" sz="900" dirty="0">
                <a:solidFill>
                  <a:srgbClr val="000000"/>
                </a:solidFill>
                <a:latin typeface="Arial" panose="020B0604020202020204" pitchFamily="34" charset="0"/>
                <a:cs typeface="Arial" panose="020B0604020202020204" pitchFamily="34" charset="0"/>
              </a:rPr>
              <a:t> line, the information is reflected in the section below. You can enter the information you want to update and press the Add/Update button again. </a:t>
            </a:r>
            <a:endParaRPr lang="tr-TR" sz="900" dirty="0">
              <a:solidFill>
                <a:srgbClr val="000000"/>
              </a:solidFill>
              <a:latin typeface="Arial" panose="020B0604020202020204" pitchFamily="34" charset="0"/>
              <a:cs typeface="Arial" panose="020B0604020202020204" pitchFamily="34" charset="0"/>
            </a:endParaRPr>
          </a:p>
          <a:p>
            <a:pPr algn="ctr"/>
            <a:r>
              <a:rPr lang="en-GB" sz="900" dirty="0">
                <a:solidFill>
                  <a:srgbClr val="000000"/>
                </a:solidFill>
                <a:latin typeface="Arial" panose="020B0604020202020204" pitchFamily="34" charset="0"/>
                <a:cs typeface="Arial" panose="020B0604020202020204" pitchFamily="34" charset="0"/>
              </a:rPr>
              <a:t>The MERNIS address comes automatically. It is not available to every student.</a:t>
            </a:r>
            <a:endParaRPr lang="tr-TR" sz="9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7614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omputer&#10;&#10;Description automatically generated">
            <a:extLst>
              <a:ext uri="{FF2B5EF4-FFF2-40B4-BE49-F238E27FC236}">
                <a16:creationId xmlns:a16="http://schemas.microsoft.com/office/drawing/2014/main" id="{9CFA789B-87F0-27C0-B7AE-2338984025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5375" y="1825625"/>
            <a:ext cx="8801250" cy="4351338"/>
          </a:xfrm>
        </p:spPr>
      </p:pic>
      <p:sp>
        <p:nvSpPr>
          <p:cNvPr id="7" name="Oval 6">
            <a:extLst>
              <a:ext uri="{FF2B5EF4-FFF2-40B4-BE49-F238E27FC236}">
                <a16:creationId xmlns:a16="http://schemas.microsoft.com/office/drawing/2014/main" id="{CD942873-D824-9775-48A7-940C1FF8469A}"/>
              </a:ext>
            </a:extLst>
          </p:cNvPr>
          <p:cNvSpPr/>
          <p:nvPr/>
        </p:nvSpPr>
        <p:spPr>
          <a:xfrm>
            <a:off x="7155002" y="3278910"/>
            <a:ext cx="3564294" cy="21982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900" dirty="0">
              <a:solidFill>
                <a:srgbClr val="000000"/>
              </a:solidFill>
              <a:latin typeface="Arial" panose="020B0604020202020204" pitchFamily="34" charset="0"/>
              <a:cs typeface="Arial" panose="020B0604020202020204" pitchFamily="34" charset="0"/>
            </a:endParaRPr>
          </a:p>
          <a:p>
            <a:pPr algn="ctr"/>
            <a:r>
              <a:rPr lang="en-GB" sz="900" dirty="0">
                <a:solidFill>
                  <a:srgbClr val="000000"/>
                </a:solidFill>
                <a:latin typeface="Arial" panose="020B0604020202020204" pitchFamily="34" charset="0"/>
                <a:cs typeface="Arial" panose="020B0604020202020204" pitchFamily="34" charset="0"/>
              </a:rPr>
              <a:t>To enter a phone number, for example, select "Mobile" in the Type section. If you have a number as 0532 111 11 11, enter 532 in the Area Code section without 0, and 111 11 11 in the Phone section. Then, when you press the Add/Update button, your phone number will be reflected in the window above. If you want to change a number in the window above, when you select this line, the information is reflected in the section below. You can enter the information you want to update and press the Add/Update button again.</a:t>
            </a:r>
            <a:endParaRPr lang="tr-TR" sz="9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924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2E4732F7-7A16-477A-01E1-E8850B39AA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2507" y="1451293"/>
            <a:ext cx="8786986" cy="4351338"/>
          </a:xfrm>
          <a:solidFill>
            <a:srgbClr val="FF0000"/>
          </a:solidFill>
        </p:spPr>
      </p:pic>
      <p:sp>
        <p:nvSpPr>
          <p:cNvPr id="7" name="Oval 6">
            <a:extLst>
              <a:ext uri="{FF2B5EF4-FFF2-40B4-BE49-F238E27FC236}">
                <a16:creationId xmlns:a16="http://schemas.microsoft.com/office/drawing/2014/main" id="{CD942873-D824-9775-48A7-940C1FF8469A}"/>
              </a:ext>
            </a:extLst>
          </p:cNvPr>
          <p:cNvSpPr/>
          <p:nvPr/>
        </p:nvSpPr>
        <p:spPr>
          <a:xfrm>
            <a:off x="7144962" y="3288484"/>
            <a:ext cx="3564294" cy="24690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rgbClr val="000000"/>
                </a:solidFill>
                <a:latin typeface="Arial" panose="020B0604020202020204" pitchFamily="34" charset="0"/>
                <a:cs typeface="Arial" panose="020B0604020202020204" pitchFamily="34" charset="0"/>
              </a:rPr>
              <a:t>The phone and e-mail addresses of at least two people who will be contacted in an emergency should be entered.</a:t>
            </a:r>
            <a:r>
              <a:rPr lang="tr-TR" sz="900" dirty="0">
                <a:solidFill>
                  <a:srgbClr val="000000"/>
                </a:solidFill>
                <a:latin typeface="Arial" panose="020B0604020202020204" pitchFamily="34" charset="0"/>
                <a:cs typeface="Arial" panose="020B0604020202020204" pitchFamily="34" charset="0"/>
              </a:rPr>
              <a:t> </a:t>
            </a:r>
            <a:r>
              <a:rPr lang="en-GB" sz="900" dirty="0">
                <a:solidFill>
                  <a:srgbClr val="000000"/>
                </a:solidFill>
                <a:latin typeface="Arial" panose="020B0604020202020204" pitchFamily="34" charset="0"/>
                <a:cs typeface="Arial" panose="020B0604020202020204" pitchFamily="34" charset="0"/>
              </a:rPr>
              <a:t>To enter a phone number, if it is 0532 111 11 11, 532 is entered in the </a:t>
            </a:r>
            <a:r>
              <a:rPr lang="tr-TR" sz="900" dirty="0" err="1">
                <a:solidFill>
                  <a:srgbClr val="000000"/>
                </a:solidFill>
                <a:latin typeface="Arial" panose="020B0604020202020204" pitchFamily="34" charset="0"/>
                <a:cs typeface="Arial" panose="020B0604020202020204" pitchFamily="34" charset="0"/>
              </a:rPr>
              <a:t>Field</a:t>
            </a:r>
            <a:r>
              <a:rPr lang="en-GB" sz="900" dirty="0">
                <a:solidFill>
                  <a:srgbClr val="000000"/>
                </a:solidFill>
                <a:latin typeface="Arial" panose="020B0604020202020204" pitchFamily="34" charset="0"/>
                <a:cs typeface="Arial" panose="020B0604020202020204" pitchFamily="34" charset="0"/>
              </a:rPr>
              <a:t> Code section without 0, and 111 11 11 is entered in the Telephone section. Then, when you press the Add/Update button, the information will be reflected in the above window. After entering the information of the second person, press the Add/Update button. After making sure that there are two people's information in the above window, you can proceed to the next page with the Save and </a:t>
            </a:r>
            <a:r>
              <a:rPr lang="tr-TR" sz="900" dirty="0" err="1">
                <a:solidFill>
                  <a:srgbClr val="000000"/>
                </a:solidFill>
                <a:latin typeface="Arial" panose="020B0604020202020204" pitchFamily="34" charset="0"/>
                <a:cs typeface="Arial" panose="020B0604020202020204" pitchFamily="34" charset="0"/>
              </a:rPr>
              <a:t>Next</a:t>
            </a:r>
            <a:r>
              <a:rPr lang="en-GB" sz="900" dirty="0">
                <a:solidFill>
                  <a:srgbClr val="000000"/>
                </a:solidFill>
                <a:latin typeface="Arial" panose="020B0604020202020204" pitchFamily="34" charset="0"/>
                <a:cs typeface="Arial" panose="020B0604020202020204" pitchFamily="34" charset="0"/>
              </a:rPr>
              <a:t> button.</a:t>
            </a:r>
            <a:endParaRPr lang="tr-TR" sz="900" dirty="0">
              <a:solidFill>
                <a:prstClr val="black"/>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94417454-57BB-E67B-72D9-AB791F5D2E83}"/>
              </a:ext>
            </a:extLst>
          </p:cNvPr>
          <p:cNvCxnSpPr>
            <a:cxnSpLocks/>
          </p:cNvCxnSpPr>
          <p:nvPr/>
        </p:nvCxnSpPr>
        <p:spPr>
          <a:xfrm>
            <a:off x="6096000" y="1862356"/>
            <a:ext cx="40546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137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Oval 5">
            <a:extLst>
              <a:ext uri="{FF2B5EF4-FFF2-40B4-BE49-F238E27FC236}">
                <a16:creationId xmlns:a16="http://schemas.microsoft.com/office/drawing/2014/main" id="{0833105E-7C31-5767-801D-BA05194EBF08}"/>
              </a:ext>
            </a:extLst>
          </p:cNvPr>
          <p:cNvSpPr/>
          <p:nvPr/>
        </p:nvSpPr>
        <p:spPr>
          <a:xfrm>
            <a:off x="6926077" y="511469"/>
            <a:ext cx="3649021" cy="1218556"/>
          </a:xfrm>
          <a:prstGeom prst="wedgeEllipseCallout">
            <a:avLst>
              <a:gd name="adj1" fmla="val -27571"/>
              <a:gd name="adj2" fmla="val 5457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solidFill>
                  <a:srgbClr val="000000"/>
                </a:solidFill>
                <a:latin typeface="Arial" panose="020B0604020202020204" pitchFamily="34" charset="0"/>
                <a:cs typeface="Arial" panose="020B0604020202020204" pitchFamily="34" charset="0"/>
              </a:rPr>
              <a:t>Only students who have studied at a university before will enter information in this field. If you do not have a university education before, you can leave this field blank and press the "Save and </a:t>
            </a:r>
            <a:r>
              <a:rPr lang="tr-TR" sz="900" dirty="0" err="1">
                <a:solidFill>
                  <a:srgbClr val="000000"/>
                </a:solidFill>
                <a:latin typeface="Arial" panose="020B0604020202020204" pitchFamily="34" charset="0"/>
                <a:cs typeface="Arial" panose="020B0604020202020204" pitchFamily="34" charset="0"/>
              </a:rPr>
              <a:t>Next</a:t>
            </a:r>
            <a:r>
              <a:rPr lang="en-GB" sz="900" dirty="0">
                <a:solidFill>
                  <a:srgbClr val="000000"/>
                </a:solidFill>
                <a:latin typeface="Arial" panose="020B0604020202020204" pitchFamily="34" charset="0"/>
                <a:cs typeface="Arial" panose="020B0604020202020204" pitchFamily="34" charset="0"/>
              </a:rPr>
              <a:t>" button.</a:t>
            </a:r>
            <a:endParaRPr lang="tr-TR" sz="900" dirty="0">
              <a:solidFill>
                <a:prstClr val="black"/>
              </a:solidFill>
              <a:latin typeface="Arial" panose="020B0604020202020204" pitchFamily="34" charset="0"/>
              <a:cs typeface="Arial" panose="020B0604020202020204" pitchFamily="34" charset="0"/>
            </a:endParaRPr>
          </a:p>
        </p:txBody>
      </p:sp>
      <p:pic>
        <p:nvPicPr>
          <p:cNvPr id="7" name="Content Placeholder 6" descr="A screenshot of a computer&#10;&#10;Description automatically generated">
            <a:extLst>
              <a:ext uri="{FF2B5EF4-FFF2-40B4-BE49-F238E27FC236}">
                <a16:creationId xmlns:a16="http://schemas.microsoft.com/office/drawing/2014/main" id="{F46B89F3-A96F-C4D3-5A46-EE27561259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7722" y="1825625"/>
            <a:ext cx="8796556" cy="4351338"/>
          </a:xfrm>
        </p:spPr>
      </p:pic>
    </p:spTree>
    <p:extLst>
      <p:ext uri="{BB962C8B-B14F-4D97-AF65-F5344CB8AC3E}">
        <p14:creationId xmlns:p14="http://schemas.microsoft.com/office/powerpoint/2010/main" val="672089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a:extLst>
              <a:ext uri="{FF2B5EF4-FFF2-40B4-BE49-F238E27FC236}">
                <a16:creationId xmlns:a16="http://schemas.microsoft.com/office/drawing/2014/main" id="{6D9768B6-D54B-B4AC-A966-FC6DF23BACE4}"/>
              </a:ext>
            </a:extLst>
          </p:cNvPr>
          <p:cNvSpPr/>
          <p:nvPr/>
        </p:nvSpPr>
        <p:spPr>
          <a:xfrm>
            <a:off x="8305101" y="525412"/>
            <a:ext cx="3488312" cy="15298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rgbClr val="000000"/>
                </a:solidFill>
                <a:latin typeface="Arial" panose="020B0604020202020204" pitchFamily="34" charset="0"/>
                <a:cs typeface="Arial" panose="020B0604020202020204" pitchFamily="34" charset="0"/>
              </a:rPr>
              <a:t>Information about your family is filled in this section. If any, the number of your siblings, education information, relatives of martyrs / veterans, etc. information is entered in this field. After filling all the fields in the Family Information section, you can proceed to the Health Information section with the Save and </a:t>
            </a:r>
            <a:r>
              <a:rPr lang="tr-TR" sz="900" dirty="0" err="1">
                <a:solidFill>
                  <a:srgbClr val="000000"/>
                </a:solidFill>
                <a:latin typeface="Arial" panose="020B0604020202020204" pitchFamily="34" charset="0"/>
                <a:cs typeface="Arial" panose="020B0604020202020204" pitchFamily="34" charset="0"/>
              </a:rPr>
              <a:t>Next</a:t>
            </a:r>
            <a:r>
              <a:rPr lang="en-GB" sz="900" dirty="0">
                <a:solidFill>
                  <a:srgbClr val="000000"/>
                </a:solidFill>
                <a:latin typeface="Arial" panose="020B0604020202020204" pitchFamily="34" charset="0"/>
                <a:cs typeface="Arial" panose="020B0604020202020204" pitchFamily="34" charset="0"/>
              </a:rPr>
              <a:t> button.</a:t>
            </a:r>
            <a:endParaRPr lang="tr-TR" sz="900" dirty="0">
              <a:solidFill>
                <a:prstClr val="black"/>
              </a:solidFill>
              <a:latin typeface="Arial" panose="020B0604020202020204" pitchFamily="34" charset="0"/>
              <a:cs typeface="Arial" panose="020B0604020202020204" pitchFamily="34" charset="0"/>
            </a:endParaRPr>
          </a:p>
        </p:txBody>
      </p:sp>
      <p:pic>
        <p:nvPicPr>
          <p:cNvPr id="6" name="Content Placeholder 5" descr="A screenshot of a computer&#10;&#10;Description automatically generated">
            <a:extLst>
              <a:ext uri="{FF2B5EF4-FFF2-40B4-BE49-F238E27FC236}">
                <a16:creationId xmlns:a16="http://schemas.microsoft.com/office/drawing/2014/main" id="{91AD4516-C1B0-5F82-AAF0-7A46935605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588" y="265273"/>
            <a:ext cx="7830532" cy="4155214"/>
          </a:xfrm>
        </p:spPr>
      </p:pic>
      <p:pic>
        <p:nvPicPr>
          <p:cNvPr id="9" name="Picture 8" descr="A screenshot of a computer&#10;&#10;Description automatically generated">
            <a:extLst>
              <a:ext uri="{FF2B5EF4-FFF2-40B4-BE49-F238E27FC236}">
                <a16:creationId xmlns:a16="http://schemas.microsoft.com/office/drawing/2014/main" id="{95A430BE-EE9F-D317-BB86-3DC914660E7D}"/>
              </a:ext>
            </a:extLst>
          </p:cNvPr>
          <p:cNvPicPr>
            <a:picLocks noChangeAspect="1"/>
          </p:cNvPicPr>
          <p:nvPr/>
        </p:nvPicPr>
        <p:blipFill rotWithShape="1">
          <a:blip r:embed="rId3">
            <a:extLst>
              <a:ext uri="{28A0092B-C50C-407E-A947-70E740481C1C}">
                <a14:useLocalDpi xmlns:a14="http://schemas.microsoft.com/office/drawing/2010/main" val="0"/>
              </a:ext>
            </a:extLst>
          </a:blip>
          <a:srcRect l="7960"/>
          <a:stretch/>
        </p:blipFill>
        <p:spPr>
          <a:xfrm>
            <a:off x="3582100" y="2396080"/>
            <a:ext cx="7468998" cy="4048814"/>
          </a:xfrm>
          <a:prstGeom prst="rect">
            <a:avLst/>
          </a:prstGeom>
        </p:spPr>
      </p:pic>
    </p:spTree>
    <p:extLst>
      <p:ext uri="{BB962C8B-B14F-4D97-AF65-F5344CB8AC3E}">
        <p14:creationId xmlns:p14="http://schemas.microsoft.com/office/powerpoint/2010/main" val="323731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a:extLst>
              <a:ext uri="{FF2B5EF4-FFF2-40B4-BE49-F238E27FC236}">
                <a16:creationId xmlns:a16="http://schemas.microsoft.com/office/drawing/2014/main" id="{6D9768B6-D54B-B4AC-A966-FC6DF23BACE4}"/>
              </a:ext>
            </a:extLst>
          </p:cNvPr>
          <p:cNvSpPr/>
          <p:nvPr/>
        </p:nvSpPr>
        <p:spPr>
          <a:xfrm>
            <a:off x="9093666" y="2086070"/>
            <a:ext cx="2675322" cy="21923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rgbClr val="000000"/>
                </a:solidFill>
                <a:latin typeface="Arial" panose="020B0604020202020204" pitchFamily="34" charset="0"/>
                <a:cs typeface="Arial" panose="020B0604020202020204" pitchFamily="34" charset="0"/>
              </a:rPr>
              <a:t>In the Health Information section, tick if there is a disease you have had or are currently being treated for, if not, select No. After all the selections are completed, you can switch to the Disability Information section by clicking the Save and Proceed button.</a:t>
            </a:r>
            <a:endParaRPr lang="tr-TR" sz="900" dirty="0">
              <a:solidFill>
                <a:prstClr val="black"/>
              </a:solidFill>
              <a:latin typeface="Arial" panose="020B0604020202020204" pitchFamily="34" charset="0"/>
              <a:cs typeface="Arial" panose="020B0604020202020204" pitchFamily="34" charset="0"/>
            </a:endParaRPr>
          </a:p>
        </p:txBody>
      </p:sp>
      <p:pic>
        <p:nvPicPr>
          <p:cNvPr id="5" name="Picture 4" descr="A screenshot of a computer&#10;&#10;Description automatically generated">
            <a:extLst>
              <a:ext uri="{FF2B5EF4-FFF2-40B4-BE49-F238E27FC236}">
                <a16:creationId xmlns:a16="http://schemas.microsoft.com/office/drawing/2014/main" id="{CE897D4A-0D8F-1A6C-2342-EC19F22E0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2134"/>
            <a:ext cx="9093666" cy="4515308"/>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A33784E0-C283-72BE-48C3-50AC50FB7B9B}"/>
              </a:ext>
            </a:extLst>
          </p:cNvPr>
          <p:cNvPicPr>
            <a:picLocks noChangeAspect="1"/>
          </p:cNvPicPr>
          <p:nvPr/>
        </p:nvPicPr>
        <p:blipFill rotWithShape="1">
          <a:blip r:embed="rId3">
            <a:extLst>
              <a:ext uri="{28A0092B-C50C-407E-A947-70E740481C1C}">
                <a14:useLocalDpi xmlns:a14="http://schemas.microsoft.com/office/drawing/2010/main" val="0"/>
              </a:ext>
            </a:extLst>
          </a:blip>
          <a:srcRect l="8161" t="14251"/>
          <a:stretch/>
        </p:blipFill>
        <p:spPr>
          <a:xfrm>
            <a:off x="755009" y="2702950"/>
            <a:ext cx="8338657" cy="3859600"/>
          </a:xfrm>
          <a:prstGeom prst="rect">
            <a:avLst/>
          </a:prstGeom>
        </p:spPr>
      </p:pic>
    </p:spTree>
    <p:extLst>
      <p:ext uri="{BB962C8B-B14F-4D97-AF65-F5344CB8AC3E}">
        <p14:creationId xmlns:p14="http://schemas.microsoft.com/office/powerpoint/2010/main" val="3448059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796</Words>
  <Application>Microsoft Office PowerPoint</Application>
  <PresentationFormat>Widescreen</PresentationFormat>
  <Paragraphs>21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Online Information Form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Öğrenci Bilgi Formu İçeriği </dc:title>
  <dc:creator>Nihan Kizildereli</dc:creator>
  <cp:lastModifiedBy>Nihan Kizildereli</cp:lastModifiedBy>
  <cp:revision>5</cp:revision>
  <dcterms:created xsi:type="dcterms:W3CDTF">2023-07-18T10:58:25Z</dcterms:created>
  <dcterms:modified xsi:type="dcterms:W3CDTF">2023-07-21T13:04:38Z</dcterms:modified>
</cp:coreProperties>
</file>